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4"/>
  </p:notesMasterIdLst>
  <p:handoutMasterIdLst>
    <p:handoutMasterId r:id="rId25"/>
  </p:handoutMasterIdLst>
  <p:sldIdLst>
    <p:sldId id="256" r:id="rId5"/>
    <p:sldId id="258" r:id="rId6"/>
    <p:sldId id="260" r:id="rId7"/>
    <p:sldId id="285" r:id="rId8"/>
    <p:sldId id="277" r:id="rId9"/>
    <p:sldId id="275" r:id="rId10"/>
    <p:sldId id="286" r:id="rId11"/>
    <p:sldId id="276" r:id="rId12"/>
    <p:sldId id="287" r:id="rId13"/>
    <p:sldId id="278" r:id="rId14"/>
    <p:sldId id="279" r:id="rId15"/>
    <p:sldId id="281" r:id="rId16"/>
    <p:sldId id="280" r:id="rId17"/>
    <p:sldId id="282" r:id="rId18"/>
    <p:sldId id="288" r:id="rId19"/>
    <p:sldId id="289" r:id="rId20"/>
    <p:sldId id="284" r:id="rId21"/>
    <p:sldId id="28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5033" autoAdjust="0"/>
  </p:normalViewPr>
  <p:slideViewPr>
    <p:cSldViewPr snapToGrid="0" snapToObjects="1">
      <p:cViewPr varScale="1">
        <p:scale>
          <a:sx n="87" d="100"/>
          <a:sy n="87" d="100"/>
        </p:scale>
        <p:origin x="528"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Student’s depression Prediction</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solidFill>
                  <a:schemeClr val="accent1">
                    <a:lumMod val="40000"/>
                    <a:lumOff val="60000"/>
                  </a:schemeClr>
                </a:solidFill>
              </a:rPr>
              <a:t>By Hiba shaito and Mahmoud zahra</a:t>
            </a: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772"/>
            <a:ext cx="10131425" cy="1206138"/>
          </a:xfrm>
        </p:spPr>
        <p:txBody>
          <a:bodyPr/>
          <a:lstStyle/>
          <a:p>
            <a:r>
              <a:rPr lang="en-US" dirty="0"/>
              <a:t>Encoding</a:t>
            </a:r>
          </a:p>
        </p:txBody>
      </p:sp>
      <p:sp>
        <p:nvSpPr>
          <p:cNvPr id="3" name="Content Placeholder 2"/>
          <p:cNvSpPr>
            <a:spLocks noGrp="1"/>
          </p:cNvSpPr>
          <p:nvPr>
            <p:ph idx="1"/>
          </p:nvPr>
        </p:nvSpPr>
        <p:spPr>
          <a:xfrm>
            <a:off x="2" y="1306046"/>
            <a:ext cx="4650376" cy="5551954"/>
          </a:xfrm>
        </p:spPr>
        <p:txBody>
          <a:bodyPr anchor="t">
            <a:noAutofit/>
          </a:bodyPr>
          <a:lstStyle/>
          <a:p>
            <a:pPr marL="0" indent="0">
              <a:buNone/>
            </a:pPr>
            <a:r>
              <a:rPr lang="en-US" sz="2800" dirty="0">
                <a:solidFill>
                  <a:schemeClr val="accent5">
                    <a:lumMod val="60000"/>
                    <a:lumOff val="40000"/>
                  </a:schemeClr>
                </a:solidFill>
              </a:rPr>
              <a:t>To be able to train the model using the logistic regression model we need to turn the non-numerical values into binary using label encoder and the replace function. The columns were City , dietary habits , suicidal thoughts, gender, sleep duration, degree and family history.</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2727" t="32878" r="5065" b="22078"/>
          <a:stretch/>
        </p:blipFill>
        <p:spPr>
          <a:xfrm>
            <a:off x="5473336" y="1227910"/>
            <a:ext cx="6718663" cy="20116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2338" t="10596" r="11039" b="16410"/>
          <a:stretch/>
        </p:blipFill>
        <p:spPr>
          <a:xfrm>
            <a:off x="5473337" y="3239589"/>
            <a:ext cx="6718663" cy="361841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078" t="50327" r="12209" b="13638"/>
          <a:stretch/>
        </p:blipFill>
        <p:spPr>
          <a:xfrm>
            <a:off x="5473334" y="21772"/>
            <a:ext cx="6718665" cy="1206138"/>
          </a:xfrm>
          <a:prstGeom prst="rect">
            <a:avLst/>
          </a:prstGeom>
        </p:spPr>
      </p:pic>
    </p:spTree>
    <p:extLst>
      <p:ext uri="{BB962C8B-B14F-4D97-AF65-F5344CB8AC3E}">
        <p14:creationId xmlns:p14="http://schemas.microsoft.com/office/powerpoint/2010/main" val="593903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771"/>
            <a:ext cx="10131425" cy="1456267"/>
          </a:xfrm>
        </p:spPr>
        <p:txBody>
          <a:bodyPr/>
          <a:lstStyle/>
          <a:p>
            <a:r>
              <a:rPr lang="en-US" dirty="0"/>
              <a:t>Correlation</a:t>
            </a:r>
          </a:p>
        </p:txBody>
      </p:sp>
      <p:sp>
        <p:nvSpPr>
          <p:cNvPr id="3" name="Content Placeholder 2"/>
          <p:cNvSpPr>
            <a:spLocks noGrp="1"/>
          </p:cNvSpPr>
          <p:nvPr>
            <p:ph idx="1"/>
          </p:nvPr>
        </p:nvSpPr>
        <p:spPr>
          <a:xfrm>
            <a:off x="0" y="1478038"/>
            <a:ext cx="4754879" cy="3649133"/>
          </a:xfrm>
        </p:spPr>
        <p:txBody>
          <a:bodyPr anchor="t">
            <a:noAutofit/>
          </a:bodyPr>
          <a:lstStyle/>
          <a:p>
            <a:pPr marL="0" indent="0">
              <a:buNone/>
            </a:pPr>
            <a:r>
              <a:rPr lang="en-US" sz="3600" dirty="0">
                <a:solidFill>
                  <a:schemeClr val="accent5">
                    <a:lumMod val="60000"/>
                    <a:lumOff val="40000"/>
                  </a:schemeClr>
                </a:solidFill>
              </a:rPr>
              <a:t>Some columns had a bad correlation so in order for the results to be accurate, dropping them was a necessity. Those columns were id ,gender ,city ,sleep duration and degree.</a:t>
            </a:r>
          </a:p>
        </p:txBody>
      </p:sp>
      <p:sp>
        <p:nvSpPr>
          <p:cNvPr id="4" name="Rectangle 1"/>
          <p:cNvSpPr>
            <a:spLocks noChangeArrowheads="1"/>
          </p:cNvSpPr>
          <p:nvPr/>
        </p:nvSpPr>
        <p:spPr bwMode="auto">
          <a:xfrm>
            <a:off x="4415246" y="1732978"/>
            <a:ext cx="7776754" cy="2308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BCBEC4"/>
                </a:solidFill>
                <a:effectLst/>
                <a:latin typeface="JetBrains Mono"/>
              </a:rPr>
              <a:t>df=df.drop(</a:t>
            </a:r>
            <a:r>
              <a:rPr kumimoji="0" lang="en-US" altLang="en-US" sz="900" b="0" i="0" u="none" strike="noStrike" cap="none" normalizeH="0" baseline="0">
                <a:ln>
                  <a:noFill/>
                </a:ln>
                <a:solidFill>
                  <a:srgbClr val="AA4926"/>
                </a:solidFill>
                <a:effectLst/>
                <a:latin typeface="JetBrains Mono"/>
              </a:rPr>
              <a:t>columns</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6AAB73"/>
                </a:solidFill>
                <a:effectLst/>
                <a:latin typeface="JetBrains Mono"/>
              </a:rPr>
              <a:t>'id'</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6AAB73"/>
                </a:solidFill>
                <a:effectLst/>
                <a:latin typeface="JetBrains Mono"/>
              </a:rPr>
              <a:t>'Gender_enc'</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6AAB73"/>
                </a:solidFill>
                <a:effectLst/>
                <a:latin typeface="JetBrains Mono"/>
              </a:rPr>
              <a:t>'City_enc'</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6AAB73"/>
                </a:solidFill>
                <a:effectLst/>
                <a:latin typeface="JetBrains Mono"/>
              </a:rPr>
              <a:t>'encoded_sleep_duration'</a:t>
            </a:r>
            <a:r>
              <a:rPr kumimoji="0" lang="en-US" altLang="en-US" sz="900" b="0" i="0" u="none" strike="noStrike" cap="none" normalizeH="0" baseline="0">
                <a:ln>
                  <a:noFill/>
                </a:ln>
                <a:solidFill>
                  <a:srgbClr val="BCBEC4"/>
                </a:solidFill>
                <a:effectLst/>
                <a:latin typeface="JetBrains Mono"/>
              </a:rPr>
              <a:t>,</a:t>
            </a:r>
            <a:r>
              <a:rPr kumimoji="0" lang="en-US" altLang="en-US" sz="900" b="0" i="0" u="none" strike="noStrike" cap="none" normalizeH="0" baseline="0">
                <a:ln>
                  <a:noFill/>
                </a:ln>
                <a:solidFill>
                  <a:srgbClr val="6AAB73"/>
                </a:solidFill>
                <a:effectLst/>
                <a:latin typeface="JetBrains Mono"/>
              </a:rPr>
              <a:t>'Degree_enc'</a:t>
            </a:r>
            <a:r>
              <a:rPr kumimoji="0" lang="en-US" altLang="en-US" sz="900" b="0" i="0" u="none" strike="noStrike" cap="none" normalizeH="0" baseline="0">
                <a:ln>
                  <a:noFill/>
                </a:ln>
                <a:solidFill>
                  <a:srgbClr val="BCBEC4"/>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A329D04-61F7-4F39-B6B6-180BF10CA2F3}"/>
              </a:ext>
            </a:extLst>
          </p:cNvPr>
          <p:cNvPicPr>
            <a:picLocks noChangeAspect="1"/>
          </p:cNvPicPr>
          <p:nvPr/>
        </p:nvPicPr>
        <p:blipFill>
          <a:blip r:embed="rId2"/>
          <a:stretch>
            <a:fillRect/>
          </a:stretch>
        </p:blipFill>
        <p:spPr>
          <a:xfrm>
            <a:off x="4388272" y="1963810"/>
            <a:ext cx="7803728" cy="4894190"/>
          </a:xfrm>
          <a:prstGeom prst="rect">
            <a:avLst/>
          </a:prstGeom>
        </p:spPr>
      </p:pic>
    </p:spTree>
    <p:extLst>
      <p:ext uri="{BB962C8B-B14F-4D97-AF65-F5344CB8AC3E}">
        <p14:creationId xmlns:p14="http://schemas.microsoft.com/office/powerpoint/2010/main" val="2722586662"/>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835"/>
            <a:ext cx="10131425" cy="1180012"/>
          </a:xfrm>
        </p:spPr>
        <p:txBody>
          <a:bodyPr/>
          <a:lstStyle/>
          <a:p>
            <a:r>
              <a:rPr lang="en-US" dirty="0"/>
              <a:t>metrics</a:t>
            </a:r>
          </a:p>
        </p:txBody>
      </p:sp>
      <p:sp>
        <p:nvSpPr>
          <p:cNvPr id="3" name="Content Placeholder 2"/>
          <p:cNvSpPr>
            <a:spLocks noGrp="1"/>
          </p:cNvSpPr>
          <p:nvPr>
            <p:ph idx="1"/>
          </p:nvPr>
        </p:nvSpPr>
        <p:spPr>
          <a:xfrm>
            <a:off x="0" y="1227668"/>
            <a:ext cx="5904411" cy="5630332"/>
          </a:xfrm>
        </p:spPr>
        <p:txBody>
          <a:bodyPr anchor="t">
            <a:noAutofit/>
          </a:bodyPr>
          <a:lstStyle/>
          <a:p>
            <a:pPr marL="0" indent="0">
              <a:buNone/>
            </a:pPr>
            <a:r>
              <a:rPr lang="en-US" sz="2800" dirty="0">
                <a:solidFill>
                  <a:schemeClr val="accent5">
                    <a:lumMod val="60000"/>
                    <a:lumOff val="40000"/>
                  </a:schemeClr>
                </a:solidFill>
              </a:rPr>
              <a:t>To evaluate the performance of the model we used the following metrics:</a:t>
            </a:r>
          </a:p>
          <a:p>
            <a:pPr marL="0" indent="0">
              <a:buNone/>
            </a:pPr>
            <a:endParaRPr lang="en-US" sz="2800" dirty="0">
              <a:solidFill>
                <a:schemeClr val="accent5">
                  <a:lumMod val="60000"/>
                  <a:lumOff val="40000"/>
                </a:schemeClr>
              </a:solidFill>
            </a:endParaRPr>
          </a:p>
          <a:p>
            <a:r>
              <a:rPr lang="en-US" sz="2800" dirty="0">
                <a:solidFill>
                  <a:schemeClr val="accent5">
                    <a:lumMod val="60000"/>
                    <a:lumOff val="40000"/>
                  </a:schemeClr>
                </a:solidFill>
              </a:rPr>
              <a:t>Accuracy: To check the overall model performance.</a:t>
            </a:r>
          </a:p>
          <a:p>
            <a:r>
              <a:rPr lang="en-US" sz="2800" dirty="0">
                <a:solidFill>
                  <a:schemeClr val="accent5">
                    <a:lumMod val="60000"/>
                    <a:lumOff val="40000"/>
                  </a:schemeClr>
                </a:solidFill>
              </a:rPr>
              <a:t>Confusion matrix: To check the strengths and weaknesses of the model</a:t>
            </a:r>
          </a:p>
          <a:p>
            <a:r>
              <a:rPr lang="en-US" sz="2800" dirty="0">
                <a:solidFill>
                  <a:schemeClr val="accent5">
                    <a:lumMod val="60000"/>
                    <a:lumOff val="40000"/>
                  </a:schemeClr>
                </a:solidFill>
              </a:rPr>
              <a:t>Classification report: For a view of precision, recall and f1_score for a better understanding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467" t="42242" r="32597" b="46901"/>
          <a:stretch/>
        </p:blipFill>
        <p:spPr>
          <a:xfrm>
            <a:off x="5747656" y="1227668"/>
            <a:ext cx="6444343" cy="1397966"/>
          </a:xfrm>
          <a:prstGeom prst="rect">
            <a:avLst/>
          </a:prstGeom>
        </p:spPr>
      </p:pic>
      <p:pic>
        <p:nvPicPr>
          <p:cNvPr id="7" name="Picture 6">
            <a:extLst>
              <a:ext uri="{FF2B5EF4-FFF2-40B4-BE49-F238E27FC236}">
                <a16:creationId xmlns:a16="http://schemas.microsoft.com/office/drawing/2014/main" id="{D74BDE60-2B05-4F71-849B-9753C1290B7A}"/>
              </a:ext>
            </a:extLst>
          </p:cNvPr>
          <p:cNvPicPr>
            <a:picLocks noChangeAspect="1"/>
          </p:cNvPicPr>
          <p:nvPr/>
        </p:nvPicPr>
        <p:blipFill>
          <a:blip r:embed="rId3"/>
          <a:stretch>
            <a:fillRect/>
          </a:stretch>
        </p:blipFill>
        <p:spPr>
          <a:xfrm>
            <a:off x="5747656" y="2538779"/>
            <a:ext cx="6444344" cy="4301636"/>
          </a:xfrm>
          <a:prstGeom prst="rect">
            <a:avLst/>
          </a:prstGeom>
        </p:spPr>
      </p:pic>
    </p:spTree>
    <p:extLst>
      <p:ext uri="{BB962C8B-B14F-4D97-AF65-F5344CB8AC3E}">
        <p14:creationId xmlns:p14="http://schemas.microsoft.com/office/powerpoint/2010/main" val="37759806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09"/>
            <a:ext cx="10131425" cy="1456267"/>
          </a:xfrm>
        </p:spPr>
        <p:txBody>
          <a:bodyPr/>
          <a:lstStyle/>
          <a:p>
            <a:r>
              <a:rPr lang="en-US" dirty="0"/>
              <a:t>Correlation heat map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4976"/>
            <a:ext cx="12192000" cy="5393024"/>
          </a:xfrm>
        </p:spPr>
      </p:pic>
    </p:spTree>
    <p:extLst>
      <p:ext uri="{BB962C8B-B14F-4D97-AF65-F5344CB8AC3E}">
        <p14:creationId xmlns:p14="http://schemas.microsoft.com/office/powerpoint/2010/main" val="9187260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771"/>
            <a:ext cx="10131425" cy="1456267"/>
          </a:xfrm>
        </p:spPr>
        <p:txBody>
          <a:bodyPr/>
          <a:lstStyle/>
          <a:p>
            <a:r>
              <a:rPr lang="en-US" dirty="0"/>
              <a:t>LOGISTIC Confusion matrix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78038"/>
            <a:ext cx="12192000" cy="5379962"/>
          </a:xfrm>
        </p:spPr>
      </p:pic>
    </p:spTree>
    <p:extLst>
      <p:ext uri="{BB962C8B-B14F-4D97-AF65-F5344CB8AC3E}">
        <p14:creationId xmlns:p14="http://schemas.microsoft.com/office/powerpoint/2010/main" val="256154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56267"/>
          </a:xfrm>
        </p:spPr>
        <p:txBody>
          <a:bodyPr/>
          <a:lstStyle/>
          <a:p>
            <a:r>
              <a:rPr lang="en-US" dirty="0"/>
              <a:t>Random forest classification confusion matrix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6267"/>
            <a:ext cx="12192000" cy="5401733"/>
          </a:xfrm>
        </p:spPr>
      </p:pic>
    </p:spTree>
    <p:extLst>
      <p:ext uri="{BB962C8B-B14F-4D97-AF65-F5344CB8AC3E}">
        <p14:creationId xmlns:p14="http://schemas.microsoft.com/office/powerpoint/2010/main" val="23969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 y="0"/>
            <a:ext cx="12193587" cy="1456267"/>
          </a:xfrm>
        </p:spPr>
        <p:txBody>
          <a:bodyPr/>
          <a:lstStyle/>
          <a:p>
            <a:r>
              <a:rPr lang="en-US" dirty="0"/>
              <a:t>Logistic regression vs random forest classification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 y="1456267"/>
            <a:ext cx="12193587" cy="5401733"/>
          </a:xfrm>
        </p:spPr>
      </p:pic>
    </p:spTree>
    <p:extLst>
      <p:ext uri="{BB962C8B-B14F-4D97-AF65-F5344CB8AC3E}">
        <p14:creationId xmlns:p14="http://schemas.microsoft.com/office/powerpoint/2010/main" val="165399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0131425" cy="1456267"/>
          </a:xfrm>
        </p:spPr>
        <p:txBody>
          <a:bodyPr/>
          <a:lstStyle/>
          <a:p>
            <a:r>
              <a:rPr lang="en-US" dirty="0"/>
              <a:t>Self learning-outcome</a:t>
            </a:r>
          </a:p>
        </p:txBody>
      </p:sp>
      <p:sp>
        <p:nvSpPr>
          <p:cNvPr id="3" name="Content Placeholder 2"/>
          <p:cNvSpPr>
            <a:spLocks noGrp="1"/>
          </p:cNvSpPr>
          <p:nvPr>
            <p:ph idx="1"/>
          </p:nvPr>
        </p:nvSpPr>
        <p:spPr>
          <a:xfrm>
            <a:off x="-1" y="1482151"/>
            <a:ext cx="6061167" cy="5375849"/>
          </a:xfrm>
        </p:spPr>
        <p:txBody>
          <a:bodyPr anchor="t">
            <a:normAutofit/>
          </a:bodyPr>
          <a:lstStyle/>
          <a:p>
            <a:r>
              <a:rPr lang="en-US" sz="3200" dirty="0">
                <a:solidFill>
                  <a:schemeClr val="accent5">
                    <a:lumMod val="60000"/>
                    <a:lumOff val="40000"/>
                  </a:schemeClr>
                </a:solidFill>
              </a:rPr>
              <a:t>Learned how to use logistic regression to predict models.</a:t>
            </a:r>
          </a:p>
          <a:p>
            <a:r>
              <a:rPr lang="en-US" sz="3200" dirty="0">
                <a:solidFill>
                  <a:schemeClr val="accent5">
                    <a:lumMod val="60000"/>
                    <a:lumOff val="40000"/>
                  </a:schemeClr>
                </a:solidFill>
              </a:rPr>
              <a:t>Learned how to use folium to create maps.</a:t>
            </a:r>
          </a:p>
          <a:p>
            <a:r>
              <a:rPr lang="en-US" sz="3200" dirty="0">
                <a:solidFill>
                  <a:schemeClr val="accent5">
                    <a:lumMod val="60000"/>
                    <a:lumOff val="40000"/>
                  </a:schemeClr>
                </a:solidFill>
              </a:rPr>
              <a:t>Learned about some python functions such as replace and apply.</a:t>
            </a:r>
          </a:p>
          <a:p>
            <a:r>
              <a:rPr lang="en-US" sz="3200" dirty="0">
                <a:solidFill>
                  <a:schemeClr val="accent5">
                    <a:lumMod val="60000"/>
                    <a:lumOff val="40000"/>
                  </a:schemeClr>
                </a:solidFill>
              </a:rPr>
              <a:t>Learned how to use seaborn to draw a heat map.</a:t>
            </a:r>
          </a:p>
        </p:txBody>
      </p:sp>
      <p:pic>
        <p:nvPicPr>
          <p:cNvPr id="6" name="Picture 5">
            <a:extLst>
              <a:ext uri="{FF2B5EF4-FFF2-40B4-BE49-F238E27FC236}">
                <a16:creationId xmlns:a16="http://schemas.microsoft.com/office/drawing/2014/main" id="{14517193-DE25-4316-9F35-0BDAA77CF5EC}"/>
              </a:ext>
            </a:extLst>
          </p:cNvPr>
          <p:cNvPicPr>
            <a:picLocks noChangeAspect="1"/>
          </p:cNvPicPr>
          <p:nvPr/>
        </p:nvPicPr>
        <p:blipFill>
          <a:blip r:embed="rId2"/>
          <a:stretch>
            <a:fillRect/>
          </a:stretch>
        </p:blipFill>
        <p:spPr>
          <a:xfrm>
            <a:off x="5785338" y="1456266"/>
            <a:ext cx="6406662" cy="5401733"/>
          </a:xfrm>
          <a:prstGeom prst="rect">
            <a:avLst/>
          </a:prstGeom>
        </p:spPr>
      </p:pic>
    </p:spTree>
    <p:extLst>
      <p:ext uri="{BB962C8B-B14F-4D97-AF65-F5344CB8AC3E}">
        <p14:creationId xmlns:p14="http://schemas.microsoft.com/office/powerpoint/2010/main" val="18389925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131425" cy="1456267"/>
          </a:xfrm>
        </p:spPr>
        <p:txBody>
          <a:bodyPr/>
          <a:lstStyle/>
          <a:p>
            <a:r>
              <a:rPr lang="en-US" dirty="0"/>
              <a:t>Recommendation</a:t>
            </a:r>
          </a:p>
        </p:txBody>
      </p:sp>
      <p:sp>
        <p:nvSpPr>
          <p:cNvPr id="3" name="Content Placeholder 2"/>
          <p:cNvSpPr>
            <a:spLocks noGrp="1"/>
          </p:cNvSpPr>
          <p:nvPr>
            <p:ph idx="1"/>
          </p:nvPr>
        </p:nvSpPr>
        <p:spPr>
          <a:xfrm>
            <a:off x="0" y="1456267"/>
            <a:ext cx="5799909" cy="5401733"/>
          </a:xfrm>
        </p:spPr>
        <p:txBody>
          <a:bodyPr anchor="t"/>
          <a:lstStyle/>
          <a:p>
            <a:pPr marL="0" indent="0">
              <a:buNone/>
            </a:pPr>
            <a:r>
              <a:rPr lang="en-US" sz="2800" dirty="0">
                <a:solidFill>
                  <a:schemeClr val="accent5">
                    <a:lumMod val="60000"/>
                    <a:lumOff val="40000"/>
                  </a:schemeClr>
                </a:solidFill>
              </a:rPr>
              <a:t>In order to potentially improve the model’s performance or extend the analysis further we can:</a:t>
            </a:r>
          </a:p>
          <a:p>
            <a:r>
              <a:rPr lang="en-US" sz="2800" dirty="0">
                <a:solidFill>
                  <a:schemeClr val="accent5">
                    <a:lumMod val="60000"/>
                    <a:lumOff val="40000"/>
                  </a:schemeClr>
                </a:solidFill>
              </a:rPr>
              <a:t>Test different preprocessing techniques and algorithm models.</a:t>
            </a:r>
          </a:p>
          <a:p>
            <a:r>
              <a:rPr lang="en-US" sz="2800" dirty="0">
                <a:solidFill>
                  <a:schemeClr val="accent5">
                    <a:lumMod val="60000"/>
                    <a:lumOff val="40000"/>
                  </a:schemeClr>
                </a:solidFill>
              </a:rPr>
              <a:t>Create more relative features that might represent the matter.</a:t>
            </a:r>
          </a:p>
          <a:p>
            <a:r>
              <a:rPr lang="en-US" sz="2800" dirty="0">
                <a:solidFill>
                  <a:schemeClr val="accent5">
                    <a:lumMod val="60000"/>
                    <a:lumOff val="40000"/>
                  </a:schemeClr>
                </a:solidFill>
              </a:rPr>
              <a:t>Expand the model to predict depression trends at a population level.</a:t>
            </a:r>
          </a:p>
          <a:p>
            <a:pPr marL="0" indent="0">
              <a:buNone/>
            </a:pPr>
            <a:endParaRPr lang="en-US" dirty="0">
              <a:solidFill>
                <a:schemeClr val="accent5">
                  <a:lumMod val="60000"/>
                  <a:lumOff val="40000"/>
                </a:schemeClr>
              </a:solidFill>
            </a:endParaRPr>
          </a:p>
          <a:p>
            <a:endParaRPr lang="en-US" dirty="0"/>
          </a:p>
        </p:txBody>
      </p:sp>
      <p:pic>
        <p:nvPicPr>
          <p:cNvPr id="6" name="Picture 5">
            <a:extLst>
              <a:ext uri="{FF2B5EF4-FFF2-40B4-BE49-F238E27FC236}">
                <a16:creationId xmlns:a16="http://schemas.microsoft.com/office/drawing/2014/main" id="{5486FD77-BCB2-4813-A8A0-27D66546BA78}"/>
              </a:ext>
            </a:extLst>
          </p:cNvPr>
          <p:cNvPicPr>
            <a:picLocks noChangeAspect="1"/>
          </p:cNvPicPr>
          <p:nvPr/>
        </p:nvPicPr>
        <p:blipFill>
          <a:blip r:embed="rId2"/>
          <a:stretch>
            <a:fillRect/>
          </a:stretch>
        </p:blipFill>
        <p:spPr>
          <a:xfrm>
            <a:off x="5407268" y="896815"/>
            <a:ext cx="6784731" cy="5108332"/>
          </a:xfrm>
          <a:prstGeom prst="rect">
            <a:avLst/>
          </a:prstGeom>
        </p:spPr>
      </p:pic>
    </p:spTree>
    <p:extLst>
      <p:ext uri="{BB962C8B-B14F-4D97-AF65-F5344CB8AC3E}">
        <p14:creationId xmlns:p14="http://schemas.microsoft.com/office/powerpoint/2010/main" val="30395739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By Mahmoud zahra and Hiba shaito</a:t>
            </a: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6956" y="48190"/>
            <a:ext cx="6143423" cy="1456267"/>
          </a:xfrm>
        </p:spPr>
        <p:txBody>
          <a:bodyPr>
            <a:normAutofit/>
          </a:bodyPr>
          <a:lstStyle/>
          <a:p>
            <a:r>
              <a:rPr lang="en-US" dirty="0"/>
              <a:t>introduction</a:t>
            </a:r>
            <a:endParaRPr lang="ru-RU"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05268" y="-449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74" t="-4349" r="-4617" b="-2"/>
          <a:stretch/>
        </p:blipFill>
        <p:spPr>
          <a:xfrm>
            <a:off x="8924426" y="4147998"/>
            <a:ext cx="3428229" cy="29835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19" y="-1200263"/>
            <a:ext cx="4907674" cy="46450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Content Placeholder 7"/>
          <p:cNvSpPr>
            <a:spLocks noGrp="1"/>
          </p:cNvSpPr>
          <p:nvPr>
            <p:ph idx="1"/>
          </p:nvPr>
        </p:nvSpPr>
        <p:spPr>
          <a:xfrm>
            <a:off x="19895" y="2102981"/>
            <a:ext cx="7567146" cy="4311769"/>
          </a:xfrm>
        </p:spPr>
        <p:txBody>
          <a:bodyPr anchor="t">
            <a:normAutofit/>
          </a:bodyPr>
          <a:lstStyle/>
          <a:p>
            <a:pPr marL="0" indent="0">
              <a:buNone/>
            </a:pPr>
            <a:r>
              <a:rPr lang="en-US" sz="2800" dirty="0">
                <a:solidFill>
                  <a:schemeClr val="accent5">
                    <a:lumMod val="60000"/>
                    <a:lumOff val="40000"/>
                  </a:schemeClr>
                </a:solidFill>
              </a:rPr>
              <a:t>Depression is a common event among children and adolescence, it affects their dietary habits negatively causing them some nutrition problems at times and may even give them suicidal thoughts. Therefore it was required to create a machine learning model in order to predict which student have depression.</a:t>
            </a:r>
          </a:p>
        </p:txBody>
      </p:sp>
    </p:spTree>
    <p:extLst>
      <p:ext uri="{BB962C8B-B14F-4D97-AF65-F5344CB8AC3E}">
        <p14:creationId xmlns:p14="http://schemas.microsoft.com/office/powerpoint/2010/main" val="29138249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0" y="0"/>
            <a:ext cx="8554473" cy="1456267"/>
          </a:xfrm>
        </p:spPr>
        <p:txBody>
          <a:bodyPr/>
          <a:lstStyle/>
          <a:p>
            <a:r>
              <a:rPr lang="en-US" dirty="0"/>
              <a:t>DATASET DESCRIPTION</a:t>
            </a:r>
          </a:p>
        </p:txBody>
      </p:sp>
      <p:sp>
        <p:nvSpPr>
          <p:cNvPr id="3" name="Content Placeholder 2"/>
          <p:cNvSpPr>
            <a:spLocks noGrp="1"/>
          </p:cNvSpPr>
          <p:nvPr>
            <p:ph idx="1"/>
          </p:nvPr>
        </p:nvSpPr>
        <p:spPr>
          <a:xfrm>
            <a:off x="0" y="1456025"/>
            <a:ext cx="5381897" cy="5284409"/>
          </a:xfrm>
        </p:spPr>
        <p:txBody>
          <a:bodyPr anchor="t">
            <a:normAutofit/>
          </a:bodyPr>
          <a:lstStyle/>
          <a:p>
            <a:pPr marL="0" indent="0">
              <a:buNone/>
            </a:pPr>
            <a:r>
              <a:rPr lang="en-US" sz="2800" dirty="0">
                <a:solidFill>
                  <a:schemeClr val="accent5">
                    <a:lumMod val="60000"/>
                    <a:lumOff val="40000"/>
                  </a:schemeClr>
                </a:solidFill>
              </a:rPr>
              <a:t>The dataset contains brief description of the student’s conditions and emotions including their age, gender, academic pressure, work pressure,  cgpa, study satisfaction, study satisfaction, job satisfaction ,sleep duration ,dietary habits ,degree , suicidal thoughts, work/study hours, financial stress, family history of mental illness and whether they are depressed or not.</a:t>
            </a:r>
          </a:p>
        </p:txBody>
      </p:sp>
      <p:pic>
        <p:nvPicPr>
          <p:cNvPr id="8" name="Picture 7">
            <a:extLst>
              <a:ext uri="{FF2B5EF4-FFF2-40B4-BE49-F238E27FC236}">
                <a16:creationId xmlns:a16="http://schemas.microsoft.com/office/drawing/2014/main" id="{4687FCA3-40A5-49BC-BBFB-7B6BDF594D63}"/>
              </a:ext>
            </a:extLst>
          </p:cNvPr>
          <p:cNvPicPr>
            <a:picLocks noChangeAspect="1"/>
          </p:cNvPicPr>
          <p:nvPr/>
        </p:nvPicPr>
        <p:blipFill rotWithShape="1">
          <a:blip r:embed="rId3"/>
          <a:srcRect l="50000"/>
          <a:stretch/>
        </p:blipFill>
        <p:spPr>
          <a:xfrm>
            <a:off x="6096000" y="0"/>
            <a:ext cx="6096000" cy="6858000"/>
          </a:xfrm>
          <a:prstGeom prst="rect">
            <a:avLst/>
          </a:prstGeom>
        </p:spPr>
      </p:pic>
    </p:spTree>
    <p:extLst>
      <p:ext uri="{BB962C8B-B14F-4D97-AF65-F5344CB8AC3E}">
        <p14:creationId xmlns:p14="http://schemas.microsoft.com/office/powerpoint/2010/main" val="1429390259"/>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7746" y="641839"/>
            <a:ext cx="4918089" cy="1125090"/>
          </a:xfrm>
        </p:spPr>
        <p:txBody>
          <a:bodyPr/>
          <a:lstStyle/>
          <a:p>
            <a:r>
              <a:rPr lang="en-US" dirty="0"/>
              <a:t>Dataset overview</a:t>
            </a:r>
          </a:p>
        </p:txBody>
      </p:sp>
      <p:pic>
        <p:nvPicPr>
          <p:cNvPr id="7" name="Picture 6">
            <a:extLst>
              <a:ext uri="{FF2B5EF4-FFF2-40B4-BE49-F238E27FC236}">
                <a16:creationId xmlns:a16="http://schemas.microsoft.com/office/drawing/2014/main" id="{1B0F6EE6-563A-4CBD-983A-1614ACFB8C92}"/>
              </a:ext>
            </a:extLst>
          </p:cNvPr>
          <p:cNvPicPr>
            <a:picLocks noChangeAspect="1"/>
          </p:cNvPicPr>
          <p:nvPr/>
        </p:nvPicPr>
        <p:blipFill rotWithShape="1">
          <a:blip r:embed="rId2"/>
          <a:srcRect l="1587" t="24616" r="13318" b="12436"/>
          <a:stretch/>
        </p:blipFill>
        <p:spPr>
          <a:xfrm>
            <a:off x="712176" y="1688123"/>
            <a:ext cx="10374923" cy="4317024"/>
          </a:xfrm>
          <a:prstGeom prst="rect">
            <a:avLst/>
          </a:prstGeom>
        </p:spPr>
      </p:pic>
    </p:spTree>
    <p:extLst>
      <p:ext uri="{BB962C8B-B14F-4D97-AF65-F5344CB8AC3E}">
        <p14:creationId xmlns:p14="http://schemas.microsoft.com/office/powerpoint/2010/main" val="291702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131425" cy="1456267"/>
          </a:xfrm>
        </p:spPr>
        <p:txBody>
          <a:bodyPr/>
          <a:lstStyle/>
          <a:p>
            <a:r>
              <a:rPr lang="en-US" dirty="0"/>
              <a:t>Libraries needed</a:t>
            </a:r>
          </a:p>
        </p:txBody>
      </p:sp>
      <p:sp>
        <p:nvSpPr>
          <p:cNvPr id="3" name="Content Placeholder 2"/>
          <p:cNvSpPr>
            <a:spLocks noGrp="1"/>
          </p:cNvSpPr>
          <p:nvPr>
            <p:ph idx="1"/>
          </p:nvPr>
        </p:nvSpPr>
        <p:spPr>
          <a:xfrm>
            <a:off x="-1" y="1456267"/>
            <a:ext cx="5826035" cy="5401733"/>
          </a:xfrm>
        </p:spPr>
        <p:txBody>
          <a:bodyPr anchor="t">
            <a:normAutofit fontScale="85000" lnSpcReduction="20000"/>
          </a:bodyPr>
          <a:lstStyle/>
          <a:p>
            <a:pPr marL="0" indent="0">
              <a:buNone/>
            </a:pPr>
            <a:r>
              <a:rPr lang="en-US" b="1" dirty="0">
                <a:solidFill>
                  <a:schemeClr val="accent5">
                    <a:lumMod val="60000"/>
                    <a:lumOff val="40000"/>
                  </a:schemeClr>
                </a:solidFill>
              </a:rPr>
              <a:t>For the required code to function properly we had to implement the following libraries</a:t>
            </a:r>
          </a:p>
          <a:p>
            <a:r>
              <a:rPr lang="en-US" sz="2400" b="1" dirty="0">
                <a:solidFill>
                  <a:schemeClr val="accent5">
                    <a:lumMod val="60000"/>
                    <a:lumOff val="40000"/>
                  </a:schemeClr>
                </a:solidFill>
              </a:rPr>
              <a:t>Numpy</a:t>
            </a:r>
            <a:r>
              <a:rPr lang="en-US" b="1" dirty="0">
                <a:solidFill>
                  <a:schemeClr val="accent5">
                    <a:lumMod val="60000"/>
                    <a:lumOff val="40000"/>
                  </a:schemeClr>
                </a:solidFill>
              </a:rPr>
              <a:t>: </a:t>
            </a:r>
            <a:r>
              <a:rPr lang="en-US" dirty="0">
                <a:solidFill>
                  <a:schemeClr val="accent5">
                    <a:lumMod val="60000"/>
                    <a:lumOff val="40000"/>
                  </a:schemeClr>
                </a:solidFill>
              </a:rPr>
              <a:t>To define x positions for the metrics.</a:t>
            </a:r>
          </a:p>
          <a:p>
            <a:r>
              <a:rPr lang="en-US" sz="2400" b="1" dirty="0">
                <a:solidFill>
                  <a:schemeClr val="accent5">
                    <a:lumMod val="60000"/>
                    <a:lumOff val="40000"/>
                  </a:schemeClr>
                </a:solidFill>
              </a:rPr>
              <a:t>Pandas:</a:t>
            </a:r>
            <a:r>
              <a:rPr lang="en-US" sz="2400" dirty="0">
                <a:solidFill>
                  <a:schemeClr val="accent5">
                    <a:lumMod val="60000"/>
                    <a:lumOff val="40000"/>
                  </a:schemeClr>
                </a:solidFill>
              </a:rPr>
              <a:t> </a:t>
            </a:r>
            <a:r>
              <a:rPr lang="en-US" dirty="0">
                <a:solidFill>
                  <a:schemeClr val="accent5">
                    <a:lumMod val="60000"/>
                    <a:lumOff val="40000"/>
                  </a:schemeClr>
                </a:solidFill>
              </a:rPr>
              <a:t>To be able to load and edit the data frame.</a:t>
            </a:r>
          </a:p>
          <a:p>
            <a:r>
              <a:rPr lang="en-US" sz="2400" b="1" dirty="0">
                <a:solidFill>
                  <a:schemeClr val="accent5">
                    <a:lumMod val="60000"/>
                    <a:lumOff val="40000"/>
                  </a:schemeClr>
                </a:solidFill>
              </a:rPr>
              <a:t>Sklearn.preprocessing:</a:t>
            </a:r>
            <a:r>
              <a:rPr lang="en-US" sz="2400" dirty="0">
                <a:solidFill>
                  <a:schemeClr val="accent5">
                    <a:lumMod val="60000"/>
                    <a:lumOff val="40000"/>
                  </a:schemeClr>
                </a:solidFill>
              </a:rPr>
              <a:t> </a:t>
            </a:r>
            <a:r>
              <a:rPr lang="en-US" dirty="0">
                <a:solidFill>
                  <a:schemeClr val="accent5">
                    <a:lumMod val="60000"/>
                    <a:lumOff val="40000"/>
                  </a:schemeClr>
                </a:solidFill>
              </a:rPr>
              <a:t>To be able to encode the none-numerical values in the data frame.</a:t>
            </a:r>
          </a:p>
          <a:p>
            <a:r>
              <a:rPr lang="en-US" sz="2400" b="1" dirty="0">
                <a:solidFill>
                  <a:schemeClr val="accent5">
                    <a:lumMod val="60000"/>
                    <a:lumOff val="40000"/>
                  </a:schemeClr>
                </a:solidFill>
              </a:rPr>
              <a:t>Seaborn:</a:t>
            </a:r>
            <a:r>
              <a:rPr lang="en-US" sz="2400" dirty="0">
                <a:solidFill>
                  <a:schemeClr val="accent5">
                    <a:lumMod val="60000"/>
                    <a:lumOff val="40000"/>
                  </a:schemeClr>
                </a:solidFill>
              </a:rPr>
              <a:t> </a:t>
            </a:r>
            <a:r>
              <a:rPr lang="en-US" dirty="0">
                <a:solidFill>
                  <a:schemeClr val="accent5">
                    <a:lumMod val="60000"/>
                    <a:lumOff val="40000"/>
                  </a:schemeClr>
                </a:solidFill>
              </a:rPr>
              <a:t>To be able to plot the correlation heat map.</a:t>
            </a:r>
          </a:p>
          <a:p>
            <a:r>
              <a:rPr lang="en-US" sz="2400" b="1" dirty="0">
                <a:solidFill>
                  <a:schemeClr val="accent5">
                    <a:lumMod val="60000"/>
                    <a:lumOff val="40000"/>
                  </a:schemeClr>
                </a:solidFill>
              </a:rPr>
              <a:t>Matplot.pyplot:</a:t>
            </a:r>
            <a:r>
              <a:rPr lang="en-US" sz="2400" dirty="0">
                <a:solidFill>
                  <a:schemeClr val="accent5">
                    <a:lumMod val="60000"/>
                    <a:lumOff val="40000"/>
                  </a:schemeClr>
                </a:solidFill>
              </a:rPr>
              <a:t> </a:t>
            </a:r>
            <a:r>
              <a:rPr lang="en-US" dirty="0">
                <a:solidFill>
                  <a:schemeClr val="accent5">
                    <a:lumMod val="60000"/>
                    <a:lumOff val="40000"/>
                  </a:schemeClr>
                </a:solidFill>
              </a:rPr>
              <a:t>To be able to plot the confusion matrix and the correlation heat map.</a:t>
            </a:r>
          </a:p>
          <a:p>
            <a:r>
              <a:rPr lang="en-US" sz="2400" b="1" dirty="0">
                <a:solidFill>
                  <a:schemeClr val="accent5">
                    <a:lumMod val="60000"/>
                    <a:lumOff val="40000"/>
                  </a:schemeClr>
                </a:solidFill>
              </a:rPr>
              <a:t>Sklearn.model_selection:</a:t>
            </a:r>
            <a:r>
              <a:rPr lang="en-US" sz="2400" dirty="0">
                <a:solidFill>
                  <a:schemeClr val="accent5">
                    <a:lumMod val="60000"/>
                    <a:lumOff val="40000"/>
                  </a:schemeClr>
                </a:solidFill>
              </a:rPr>
              <a:t> </a:t>
            </a:r>
            <a:r>
              <a:rPr lang="en-US" dirty="0">
                <a:solidFill>
                  <a:schemeClr val="accent5">
                    <a:lumMod val="60000"/>
                    <a:lumOff val="40000"/>
                  </a:schemeClr>
                </a:solidFill>
              </a:rPr>
              <a:t>To be able to split the dataset into training and testing sets.</a:t>
            </a:r>
          </a:p>
          <a:p>
            <a:r>
              <a:rPr lang="en-US" sz="2400" b="1" dirty="0">
                <a:solidFill>
                  <a:schemeClr val="accent5">
                    <a:lumMod val="60000"/>
                    <a:lumOff val="40000"/>
                  </a:schemeClr>
                </a:solidFill>
              </a:rPr>
              <a:t>Sklearn.linear_model: </a:t>
            </a:r>
            <a:r>
              <a:rPr lang="en-US" dirty="0">
                <a:solidFill>
                  <a:schemeClr val="accent5">
                    <a:lumMod val="60000"/>
                    <a:lumOff val="40000"/>
                  </a:schemeClr>
                </a:solidFill>
              </a:rPr>
              <a:t>To be able to use the logistic regression model and train the sets.</a:t>
            </a:r>
          </a:p>
          <a:p>
            <a:r>
              <a:rPr lang="en-US" sz="2400" b="1" dirty="0">
                <a:solidFill>
                  <a:schemeClr val="accent5">
                    <a:lumMod val="60000"/>
                    <a:lumOff val="40000"/>
                  </a:schemeClr>
                </a:solidFill>
              </a:rPr>
              <a:t>Sklearn.metrics: </a:t>
            </a:r>
            <a:r>
              <a:rPr lang="en-US" dirty="0">
                <a:solidFill>
                  <a:schemeClr val="accent5">
                    <a:lumMod val="60000"/>
                    <a:lumOff val="40000"/>
                  </a:schemeClr>
                </a:solidFill>
              </a:rPr>
              <a:t>To be able to compute accuracy score, confusion matrix and classification report as well as to plot the confusion matrix.</a:t>
            </a:r>
          </a:p>
          <a:p>
            <a:r>
              <a:rPr lang="en-US" sz="2400" b="1" dirty="0">
                <a:solidFill>
                  <a:schemeClr val="accent5">
                    <a:lumMod val="60000"/>
                    <a:lumOff val="40000"/>
                  </a:schemeClr>
                </a:solidFill>
              </a:rPr>
              <a:t>Sklearn.ensemble: </a:t>
            </a:r>
            <a:r>
              <a:rPr lang="en-US" dirty="0">
                <a:solidFill>
                  <a:schemeClr val="accent5">
                    <a:lumMod val="60000"/>
                    <a:lumOff val="40000"/>
                  </a:schemeClr>
                </a:solidFill>
              </a:rPr>
              <a:t>To be able to use the random forest classification model and train the sets.</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0130" t="25149" r="2598" b="48749"/>
          <a:stretch/>
        </p:blipFill>
        <p:spPr>
          <a:xfrm>
            <a:off x="5826032" y="1340851"/>
            <a:ext cx="6343105" cy="312879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034" y="4585063"/>
            <a:ext cx="6365966" cy="2272937"/>
          </a:xfrm>
          <a:prstGeom prst="rect">
            <a:avLst/>
          </a:prstGeom>
        </p:spPr>
      </p:pic>
      <p:sp>
        <p:nvSpPr>
          <p:cNvPr id="9" name="Rectangle 4"/>
          <p:cNvSpPr>
            <a:spLocks noChangeArrowheads="1"/>
          </p:cNvSpPr>
          <p:nvPr/>
        </p:nvSpPr>
        <p:spPr bwMode="auto">
          <a:xfrm>
            <a:off x="5826033" y="4469647"/>
            <a:ext cx="6365967" cy="2308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F8E6D"/>
                </a:solidFill>
                <a:effectLst/>
                <a:latin typeface="JetBrains Mono"/>
              </a:rPr>
              <a:t>from </a:t>
            </a:r>
            <a:r>
              <a:rPr kumimoji="0" lang="en-US" altLang="en-US" sz="900" b="0" i="0" u="none" strike="noStrike" cap="none" normalizeH="0" baseline="0" dirty="0">
                <a:ln>
                  <a:noFill/>
                </a:ln>
                <a:solidFill>
                  <a:srgbClr val="BCBEC4"/>
                </a:solidFill>
                <a:effectLst/>
                <a:latin typeface="JetBrains Mono"/>
              </a:rPr>
              <a:t>sklearn.ensemble </a:t>
            </a:r>
            <a:r>
              <a:rPr kumimoji="0" lang="en-US" altLang="en-US" sz="900" b="0" i="0" u="none" strike="noStrike" cap="none" normalizeH="0" baseline="0" dirty="0">
                <a:ln>
                  <a:noFill/>
                </a:ln>
                <a:solidFill>
                  <a:srgbClr val="CF8E6D"/>
                </a:solidFill>
                <a:effectLst/>
                <a:latin typeface="JetBrains Mono"/>
              </a:rPr>
              <a:t>import </a:t>
            </a:r>
            <a:r>
              <a:rPr kumimoji="0" lang="en-US" altLang="en-US" sz="900" b="0" i="0" u="none" strike="noStrike" cap="none" normalizeH="0" baseline="0" dirty="0">
                <a:ln>
                  <a:noFill/>
                </a:ln>
                <a:solidFill>
                  <a:srgbClr val="BCBEC4"/>
                </a:solidFill>
                <a:effectLst/>
                <a:latin typeface="JetBrains Mono"/>
              </a:rPr>
              <a:t>RandomForestClassifier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5826034" y="1416836"/>
            <a:ext cx="6365966" cy="2308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F8E6D"/>
                </a:solidFill>
                <a:effectLst/>
                <a:latin typeface="JetBrains Mono"/>
              </a:rPr>
              <a:t>import </a:t>
            </a:r>
            <a:r>
              <a:rPr kumimoji="0" lang="en-US" altLang="en-US" sz="900" b="0" i="0" u="none" strike="noStrike" cap="none" normalizeH="0" baseline="0" dirty="0">
                <a:ln>
                  <a:noFill/>
                </a:ln>
                <a:solidFill>
                  <a:srgbClr val="BCBEC4"/>
                </a:solidFill>
                <a:effectLst/>
                <a:latin typeface="JetBrains Mono"/>
              </a:rPr>
              <a:t>numpy </a:t>
            </a:r>
            <a:r>
              <a:rPr kumimoji="0" lang="en-US" altLang="en-US" sz="900" b="0" i="0" u="none" strike="noStrike" cap="none" normalizeH="0" baseline="0" dirty="0">
                <a:ln>
                  <a:noFill/>
                </a:ln>
                <a:solidFill>
                  <a:srgbClr val="CF8E6D"/>
                </a:solidFill>
                <a:effectLst/>
                <a:latin typeface="JetBrains Mono"/>
              </a:rPr>
              <a:t>as </a:t>
            </a:r>
            <a:r>
              <a:rPr kumimoji="0" lang="en-US" altLang="en-US" sz="900" b="0" i="0" u="none" strike="noStrike" cap="none" normalizeH="0" baseline="0" dirty="0">
                <a:ln>
                  <a:noFill/>
                </a:ln>
                <a:solidFill>
                  <a:srgbClr val="BCBEC4"/>
                </a:solidFill>
                <a:effectLst/>
                <a:latin typeface="JetBrains Mono"/>
              </a:rPr>
              <a:t>np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410131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83" y="181912"/>
            <a:ext cx="3200400" cy="1456267"/>
          </a:xfrm>
        </p:spPr>
        <p:txBody>
          <a:bodyPr/>
          <a:lstStyle/>
          <a:p>
            <a:r>
              <a:rPr lang="en-US" dirty="0"/>
              <a:t>Algorithm 1</a:t>
            </a:r>
          </a:p>
        </p:txBody>
      </p:sp>
      <p:sp>
        <p:nvSpPr>
          <p:cNvPr id="3" name="Content Placeholder 2"/>
          <p:cNvSpPr>
            <a:spLocks noGrp="1"/>
          </p:cNvSpPr>
          <p:nvPr>
            <p:ph idx="1"/>
          </p:nvPr>
        </p:nvSpPr>
        <p:spPr>
          <a:xfrm>
            <a:off x="0" y="1647855"/>
            <a:ext cx="5238205" cy="4300099"/>
          </a:xfrm>
        </p:spPr>
        <p:txBody>
          <a:bodyPr anchor="t">
            <a:noAutofit/>
          </a:bodyPr>
          <a:lstStyle/>
          <a:p>
            <a:pPr marL="0" indent="0">
              <a:buNone/>
            </a:pPr>
            <a:r>
              <a:rPr lang="en-US" sz="3600" dirty="0">
                <a:solidFill>
                  <a:schemeClr val="accent5">
                    <a:lumMod val="60000"/>
                    <a:lumOff val="40000"/>
                  </a:schemeClr>
                </a:solidFill>
              </a:rPr>
              <a:t>For this project we will be using Logistic Regression, a classification machine learning algorithm that uses sigmoid function to predict the probability that an instance belongs to a given class or not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506" t="12804" r="1948" b="4963"/>
          <a:stretch/>
        </p:blipFill>
        <p:spPr>
          <a:xfrm>
            <a:off x="5394960" y="0"/>
            <a:ext cx="6797040" cy="6857999"/>
          </a:xfrm>
          <a:prstGeom prst="rect">
            <a:avLst/>
          </a:prstGeom>
        </p:spPr>
      </p:pic>
    </p:spTree>
    <p:extLst>
      <p:ext uri="{BB962C8B-B14F-4D97-AF65-F5344CB8AC3E}">
        <p14:creationId xmlns:p14="http://schemas.microsoft.com/office/powerpoint/2010/main" val="1611235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1454" y="219807"/>
            <a:ext cx="2655277" cy="1456267"/>
          </a:xfrm>
        </p:spPr>
        <p:txBody>
          <a:bodyPr/>
          <a:lstStyle/>
          <a:p>
            <a:r>
              <a:rPr lang="en-US" dirty="0"/>
              <a:t>Algorithm</a:t>
            </a:r>
          </a:p>
        </p:txBody>
      </p:sp>
      <p:sp>
        <p:nvSpPr>
          <p:cNvPr id="3" name="Content Placeholder 2"/>
          <p:cNvSpPr>
            <a:spLocks noGrp="1"/>
          </p:cNvSpPr>
          <p:nvPr>
            <p:ph idx="1"/>
          </p:nvPr>
        </p:nvSpPr>
        <p:spPr>
          <a:xfrm>
            <a:off x="0" y="1456267"/>
            <a:ext cx="5603966" cy="5401733"/>
          </a:xfrm>
        </p:spPr>
        <p:txBody>
          <a:bodyPr anchor="t">
            <a:normAutofit/>
          </a:bodyPr>
          <a:lstStyle/>
          <a:p>
            <a:pPr marL="0" indent="0">
              <a:buNone/>
            </a:pPr>
            <a:r>
              <a:rPr lang="en-US" sz="3200" dirty="0">
                <a:solidFill>
                  <a:schemeClr val="accent5">
                    <a:lumMod val="60000"/>
                    <a:lumOff val="40000"/>
                  </a:schemeClr>
                </a:solidFill>
              </a:rPr>
              <a:t>In addition to logistic regression we will also be using random forest classification ,another classification machine learning algorithm that creates an ensemble of multiple decision trees to reach a singular, more accurate prediction or result.</a:t>
            </a:r>
          </a:p>
        </p:txBody>
      </p:sp>
      <p:pic>
        <p:nvPicPr>
          <p:cNvPr id="6" name="Picture 5">
            <a:extLst>
              <a:ext uri="{FF2B5EF4-FFF2-40B4-BE49-F238E27FC236}">
                <a16:creationId xmlns:a16="http://schemas.microsoft.com/office/drawing/2014/main" id="{1AE85E99-3A06-4C4B-8641-EEDF487F13BB}"/>
              </a:ext>
            </a:extLst>
          </p:cNvPr>
          <p:cNvPicPr>
            <a:picLocks noChangeAspect="1"/>
          </p:cNvPicPr>
          <p:nvPr/>
        </p:nvPicPr>
        <p:blipFill>
          <a:blip r:embed="rId2"/>
          <a:stretch>
            <a:fillRect/>
          </a:stretch>
        </p:blipFill>
        <p:spPr>
          <a:xfrm>
            <a:off x="5398476" y="0"/>
            <a:ext cx="6793523" cy="6858000"/>
          </a:xfrm>
          <a:prstGeom prst="rect">
            <a:avLst/>
          </a:prstGeom>
        </p:spPr>
      </p:pic>
    </p:spTree>
    <p:extLst>
      <p:ext uri="{BB962C8B-B14F-4D97-AF65-F5344CB8AC3E}">
        <p14:creationId xmlns:p14="http://schemas.microsoft.com/office/powerpoint/2010/main" val="33071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008" y="70507"/>
            <a:ext cx="5627077" cy="1061190"/>
          </a:xfrm>
        </p:spPr>
        <p:txBody>
          <a:bodyPr>
            <a:normAutofit/>
          </a:bodyPr>
          <a:lstStyle/>
          <a:p>
            <a:r>
              <a:rPr lang="en-US" dirty="0"/>
              <a:t>Why logistic regression?</a:t>
            </a:r>
          </a:p>
        </p:txBody>
      </p:sp>
      <p:sp>
        <p:nvSpPr>
          <p:cNvPr id="3" name="Content Placeholder 2"/>
          <p:cNvSpPr>
            <a:spLocks noGrp="1"/>
          </p:cNvSpPr>
          <p:nvPr>
            <p:ph idx="1"/>
          </p:nvPr>
        </p:nvSpPr>
        <p:spPr>
          <a:xfrm>
            <a:off x="334108" y="1043773"/>
            <a:ext cx="7072532" cy="5189973"/>
          </a:xfrm>
        </p:spPr>
        <p:txBody>
          <a:bodyPr anchor="t">
            <a:normAutofit fontScale="77500" lnSpcReduction="20000"/>
          </a:bodyPr>
          <a:lstStyle/>
          <a:p>
            <a:r>
              <a:rPr lang="en-US" sz="3600" dirty="0">
                <a:solidFill>
                  <a:schemeClr val="accent5">
                    <a:lumMod val="60000"/>
                    <a:lumOff val="40000"/>
                  </a:schemeClr>
                </a:solidFill>
              </a:rPr>
              <a:t>Easy to implement and interpret results</a:t>
            </a:r>
          </a:p>
          <a:p>
            <a:pPr marL="0" indent="0">
              <a:buNone/>
            </a:pPr>
            <a:endParaRPr lang="en-US" sz="3600" dirty="0">
              <a:solidFill>
                <a:schemeClr val="accent5">
                  <a:lumMod val="60000"/>
                  <a:lumOff val="40000"/>
                </a:schemeClr>
              </a:solidFill>
            </a:endParaRPr>
          </a:p>
          <a:p>
            <a:r>
              <a:rPr lang="en-US" sz="3600" dirty="0">
                <a:solidFill>
                  <a:schemeClr val="accent5">
                    <a:lumMod val="60000"/>
                    <a:lumOff val="40000"/>
                  </a:schemeClr>
                </a:solidFill>
              </a:rPr>
              <a:t>Binary Classification Problem: The problem we’re solving—predicting whether a student is depressed or not—is a binary classification task. Logistic regression is designed specifically for this type of problem</a:t>
            </a:r>
          </a:p>
          <a:p>
            <a:pPr marL="0" indent="0">
              <a:buNone/>
            </a:pPr>
            <a:endParaRPr lang="en-US" sz="3600" dirty="0">
              <a:solidFill>
                <a:schemeClr val="accent5">
                  <a:lumMod val="60000"/>
                  <a:lumOff val="40000"/>
                </a:schemeClr>
              </a:solidFill>
            </a:endParaRPr>
          </a:p>
          <a:p>
            <a:r>
              <a:rPr lang="en-US" sz="3600" dirty="0">
                <a:solidFill>
                  <a:schemeClr val="accent5">
                    <a:lumMod val="60000"/>
                    <a:lumOff val="40000"/>
                  </a:schemeClr>
                </a:solidFill>
              </a:rPr>
              <a:t>Achieves maximum productivity with minimum wasted effort</a:t>
            </a:r>
          </a:p>
          <a:p>
            <a:pPr marL="0" indent="0">
              <a:buNone/>
            </a:pPr>
            <a:endParaRPr lang="en-US" sz="3600" dirty="0">
              <a:solidFill>
                <a:schemeClr val="accent5">
                  <a:lumMod val="60000"/>
                  <a:lumOff val="40000"/>
                </a:schemeClr>
              </a:solidFill>
            </a:endParaRPr>
          </a:p>
          <a:p>
            <a:r>
              <a:rPr lang="en-US" sz="3600" dirty="0">
                <a:solidFill>
                  <a:schemeClr val="accent5">
                    <a:lumMod val="60000"/>
                    <a:lumOff val="40000"/>
                  </a:schemeClr>
                </a:solidFill>
              </a:rPr>
              <a:t>Works well with smaller datasets.</a:t>
            </a:r>
            <a:endParaRPr lang="en-US" sz="3600"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137" y="0"/>
            <a:ext cx="4889863" cy="6858000"/>
          </a:xfrm>
          <a:prstGeom prst="rect">
            <a:avLst/>
          </a:prstGeom>
        </p:spPr>
      </p:pic>
    </p:spTree>
    <p:extLst>
      <p:ext uri="{BB962C8B-B14F-4D97-AF65-F5344CB8AC3E}">
        <p14:creationId xmlns:p14="http://schemas.microsoft.com/office/powerpoint/2010/main" val="86908355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5" y="417634"/>
            <a:ext cx="6260123" cy="835269"/>
          </a:xfrm>
        </p:spPr>
        <p:txBody>
          <a:bodyPr>
            <a:normAutofit fontScale="90000"/>
          </a:bodyPr>
          <a:lstStyle/>
          <a:p>
            <a:r>
              <a:rPr lang="en-US" dirty="0"/>
              <a:t>WHY RANDOM FOREST classification?</a:t>
            </a:r>
          </a:p>
        </p:txBody>
      </p:sp>
      <p:sp>
        <p:nvSpPr>
          <p:cNvPr id="3" name="Content Placeholder 2"/>
          <p:cNvSpPr>
            <a:spLocks noGrp="1"/>
          </p:cNvSpPr>
          <p:nvPr>
            <p:ph idx="1"/>
          </p:nvPr>
        </p:nvSpPr>
        <p:spPr>
          <a:xfrm>
            <a:off x="1" y="1456267"/>
            <a:ext cx="6923314" cy="5401733"/>
          </a:xfrm>
        </p:spPr>
        <p:txBody>
          <a:bodyPr anchor="t">
            <a:normAutofit/>
          </a:bodyPr>
          <a:lstStyle/>
          <a:p>
            <a:r>
              <a:rPr lang="en-US" sz="3600" dirty="0">
                <a:solidFill>
                  <a:schemeClr val="accent5">
                    <a:lumMod val="60000"/>
                    <a:lumOff val="40000"/>
                  </a:schemeClr>
                </a:solidFill>
              </a:rPr>
              <a:t>Reduces risks of overfitting and improves accuracy compared to a single tree.</a:t>
            </a:r>
          </a:p>
          <a:p>
            <a:r>
              <a:rPr lang="en-US" sz="3600" dirty="0">
                <a:solidFill>
                  <a:schemeClr val="accent5">
                    <a:lumMod val="60000"/>
                    <a:lumOff val="40000"/>
                  </a:schemeClr>
                </a:solidFill>
              </a:rPr>
              <a:t>Handles both classification and regression.</a:t>
            </a:r>
          </a:p>
          <a:p>
            <a:r>
              <a:rPr lang="en-US" sz="3600" dirty="0">
                <a:solidFill>
                  <a:schemeClr val="accent5">
                    <a:lumMod val="60000"/>
                    <a:lumOff val="40000"/>
                  </a:schemeClr>
                </a:solidFill>
              </a:rPr>
              <a:t>Handles missing values by estimating them using proximity-based methods within the forest.</a:t>
            </a:r>
          </a:p>
          <a:p>
            <a:endParaRPr lang="en-US" b="1" dirty="0"/>
          </a:p>
          <a:p>
            <a:pPr marL="0" indent="0">
              <a:buNone/>
            </a:pPr>
            <a:endParaRPr lang="en-US" dirty="0"/>
          </a:p>
        </p:txBody>
      </p:sp>
      <p:pic>
        <p:nvPicPr>
          <p:cNvPr id="6" name="Picture 5">
            <a:extLst>
              <a:ext uri="{FF2B5EF4-FFF2-40B4-BE49-F238E27FC236}">
                <a16:creationId xmlns:a16="http://schemas.microsoft.com/office/drawing/2014/main" id="{D365C239-5A06-4AC2-BC2D-E71134FB8BE0}"/>
              </a:ext>
            </a:extLst>
          </p:cNvPr>
          <p:cNvPicPr>
            <a:picLocks noChangeAspect="1"/>
          </p:cNvPicPr>
          <p:nvPr/>
        </p:nvPicPr>
        <p:blipFill rotWithShape="1">
          <a:blip r:embed="rId2"/>
          <a:srcRect l="13462" t="15857" r="3876"/>
          <a:stretch/>
        </p:blipFill>
        <p:spPr>
          <a:xfrm>
            <a:off x="6708531" y="0"/>
            <a:ext cx="5483468" cy="6858000"/>
          </a:xfrm>
          <a:prstGeom prst="rect">
            <a:avLst/>
          </a:prstGeom>
        </p:spPr>
      </p:pic>
    </p:spTree>
    <p:extLst>
      <p:ext uri="{BB962C8B-B14F-4D97-AF65-F5344CB8AC3E}">
        <p14:creationId xmlns:p14="http://schemas.microsoft.com/office/powerpoint/2010/main" val="6968856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5B3C4-7FB6-414C-8C24-8862C0E6C9F3}">
  <ds:schemaRefs>
    <ds:schemaRef ds:uri="http://schemas.microsoft.com/office/infopath/2007/PartnerControls"/>
    <ds:schemaRef ds:uri="71af3243-3dd4-4a8d-8c0d-dd76da1f02a5"/>
    <ds:schemaRef ds:uri="16c05727-aa75-4e4a-9b5f-8a80a1165891"/>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767</Words>
  <Application>Microsoft Office PowerPoint</Application>
  <PresentationFormat>Widescreen</PresentationFormat>
  <Paragraphs>68</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JetBrains Mono</vt:lpstr>
      <vt:lpstr>Celestial</vt:lpstr>
      <vt:lpstr>Student’s depression Prediction</vt:lpstr>
      <vt:lpstr>introduction</vt:lpstr>
      <vt:lpstr>DATASET DESCRIPTION</vt:lpstr>
      <vt:lpstr>Dataset overview</vt:lpstr>
      <vt:lpstr>Libraries needed</vt:lpstr>
      <vt:lpstr>Algorithm 1</vt:lpstr>
      <vt:lpstr>Algorithm</vt:lpstr>
      <vt:lpstr>Why logistic regression?</vt:lpstr>
      <vt:lpstr>WHY RANDOM FOREST classification?</vt:lpstr>
      <vt:lpstr>Encoding</vt:lpstr>
      <vt:lpstr>Correlation</vt:lpstr>
      <vt:lpstr>metrics</vt:lpstr>
      <vt:lpstr>Correlation heat map</vt:lpstr>
      <vt:lpstr>LOGISTIC Confusion matrix</vt:lpstr>
      <vt:lpstr>Random forest classification confusion matrix</vt:lpstr>
      <vt:lpstr>Logistic regression vs random forest classification</vt:lpstr>
      <vt:lpstr>Self learning-outcome</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2024-12-29T18:30:19Z</dcterms:created>
  <dcterms:modified xsi:type="dcterms:W3CDTF">2025-01-01T16:36:17Z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